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media/image1.jpeg" ContentType="image/jpeg"/>
  <Override PartName="/ppt/media/image17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6.jpeg" ContentType="image/jpeg"/>
  <Override PartName="/ppt/media/image5.png" ContentType="image/png"/>
  <Override PartName="/ppt/media/image7.png" ContentType="image/pn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png" ContentType="image/png"/>
  <Override PartName="/ppt/media/image27.jpeg" ContentType="image/jpeg"/>
  <Override PartName="/ppt/media/image28.jpeg" ContentType="image/jpeg"/>
  <Override PartName="/ppt/media/image29.jpeg" ContentType="image/jpeg"/>
  <Override PartName="/ppt/media/image30.png" ContentType="image/png"/>
  <Override PartName="/ppt/media/image31.jpeg" ContentType="image/jpeg"/>
  <Override PartName="/ppt/media/image32.jpeg" ContentType="image/jpeg"/>
  <Override PartName="/ppt/media/image33.png" ContentType="image/png"/>
  <Override PartName="/ppt/media/image34.jpeg" ContentType="image/jpeg"/>
  <Override PartName="/ppt/media/image35.jpeg" ContentType="image/jpeg"/>
  <Override PartName="/ppt/media/applause.wav" ContentType="audio/x-wav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Klikněte pro úpravu formátu textu nadpisu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Klikněte pro úpravu formátu textu osnovy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Druhá úroveň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Třetí úroveň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Čtvrtá úroveň osnovy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Pátá úroveň osnovy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Šestá úroveň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Sedmá úroveň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audio" Target="../media/applause.wav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Relationship Id="rId11" Type="http://schemas.openxmlformats.org/officeDocument/2006/relationships/image" Target="../media/image16.jpeg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4" Type="http://schemas.openxmlformats.org/officeDocument/2006/relationships/image" Target="../media/image19.jpeg"/><Relationship Id="rId15" Type="http://schemas.openxmlformats.org/officeDocument/2006/relationships/image" Target="../media/image20.jpeg"/><Relationship Id="rId16" Type="http://schemas.openxmlformats.org/officeDocument/2006/relationships/image" Target="../media/image21.jpeg"/><Relationship Id="rId17" Type="http://schemas.openxmlformats.org/officeDocument/2006/relationships/image" Target="../media/image22.jpeg"/><Relationship Id="rId18" Type="http://schemas.openxmlformats.org/officeDocument/2006/relationships/image" Target="../media/image23.jpeg"/><Relationship Id="rId19" Type="http://schemas.openxmlformats.org/officeDocument/2006/relationships/image" Target="../media/image24.jpeg"/><Relationship Id="rId20" Type="http://schemas.openxmlformats.org/officeDocument/2006/relationships/image" Target="../media/image25.jpeg"/><Relationship Id="rId2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CustomShape 2"/>
          <p:cNvSpPr/>
          <p:nvPr/>
        </p:nvSpPr>
        <p:spPr>
          <a:xfrm flipH="1" rot="5400000">
            <a:off x="-1420920" y="1420200"/>
            <a:ext cx="6872760" cy="40377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32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3"/>
          <p:cNvSpPr/>
          <p:nvPr/>
        </p:nvSpPr>
        <p:spPr>
          <a:xfrm rot="16200000">
            <a:off x="-155880" y="2663280"/>
            <a:ext cx="4352760" cy="403560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4"/>
          <p:cNvSpPr/>
          <p:nvPr/>
        </p:nvSpPr>
        <p:spPr>
          <a:xfrm flipH="1" rot="16200000">
            <a:off x="-1179000" y="1635480"/>
            <a:ext cx="6854760" cy="357840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86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5"/>
          <p:cNvSpPr/>
          <p:nvPr/>
        </p:nvSpPr>
        <p:spPr>
          <a:xfrm rot="6097800">
            <a:off x="-741600" y="1200240"/>
            <a:ext cx="4805280" cy="4085640"/>
          </a:xfrm>
          <a:custGeom>
            <a:avLst/>
            <a:gdLst/>
            <a:ah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6"/>
          <p:cNvSpPr/>
          <p:nvPr/>
        </p:nvSpPr>
        <p:spPr>
          <a:xfrm>
            <a:off x="659880" y="2766960"/>
            <a:ext cx="2877840" cy="30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</a:pPr>
            <a:r>
              <a:rPr b="0" lang="cs-CZ" sz="4000" spc="-1" strike="noStrike">
                <a:solidFill>
                  <a:srgbClr val="ffffff"/>
                </a:solidFill>
                <a:latin typeface="Calibri Light"/>
                <a:ea typeface="DejaVu Sans"/>
              </a:rPr>
              <a:t>HYGIENICKÉ ZÁSADY PŘI ČTENÍ A PSANÍ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44" name="Zástupný obsah 6" descr="Obsah obrázku text, královna&#10;&#10;Popis byl vytvořen automaticky"/>
          <p:cNvPicPr/>
          <p:nvPr/>
        </p:nvPicPr>
        <p:blipFill>
          <a:blip r:embed="rId1"/>
          <a:srcRect l="3751" t="0" r="0" b="0"/>
          <a:stretch/>
        </p:blipFill>
        <p:spPr>
          <a:xfrm>
            <a:off x="6062760" y="467280"/>
            <a:ext cx="4102200" cy="5920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cover dir="ld"/>
      </p:transition>
    </mc:Choice>
    <mc:Fallback>
      <p:transition spd="slow">
        <p:cover dir="l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2"/>
          <p:cNvSpPr/>
          <p:nvPr/>
        </p:nvSpPr>
        <p:spPr>
          <a:xfrm>
            <a:off x="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3"/>
          <p:cNvSpPr/>
          <p:nvPr/>
        </p:nvSpPr>
        <p:spPr>
          <a:xfrm>
            <a:off x="0" y="0"/>
            <a:ext cx="4269960" cy="6855120"/>
          </a:xfrm>
          <a:custGeom>
            <a:avLst/>
            <a:gdLst/>
            <a:ahLst/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4"/>
          <p:cNvSpPr/>
          <p:nvPr/>
        </p:nvSpPr>
        <p:spPr>
          <a:xfrm flipH="1">
            <a:off x="-360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203864">
              <a:alpha val="25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5"/>
          <p:cNvSpPr/>
          <p:nvPr/>
        </p:nvSpPr>
        <p:spPr>
          <a:xfrm>
            <a:off x="457200" y="723240"/>
            <a:ext cx="3231000" cy="38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1" lang="cs-CZ" sz="6400" spc="-1" strike="noStrike">
                <a:solidFill>
                  <a:srgbClr val="000000"/>
                </a:solidFill>
                <a:latin typeface="Calibri Light"/>
                <a:ea typeface="DejaVu Sans"/>
              </a:rPr>
              <a:t>SROVNEJ ŽIDLI</a:t>
            </a:r>
            <a:endParaRPr b="0" lang="ru-RU" sz="6400" spc="-1" strike="noStrike">
              <a:latin typeface="Arial"/>
            </a:endParaRPr>
          </a:p>
        </p:txBody>
      </p:sp>
      <p:pic>
        <p:nvPicPr>
          <p:cNvPr id="111" name="Zástupný obsah 3" descr=""/>
          <p:cNvPicPr/>
          <p:nvPr/>
        </p:nvPicPr>
        <p:blipFill>
          <a:blip r:embed="rId1"/>
          <a:stretch/>
        </p:blipFill>
        <p:spPr>
          <a:xfrm>
            <a:off x="6154920" y="505080"/>
            <a:ext cx="4733280" cy="544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fade thruBlk="true"/>
      </p:transition>
    </mc:Choice>
    <mc:Fallback>
      <p:transition spd="slow">
        <p:fade thruBlk="true"/>
      </p:transition>
    </mc:Fallback>
  </mc:AlternateContent>
  <p:timing>
    <p:tnLst>
      <p:par>
        <p:cTn id="232" dur="indefinite" restart="never" nodeType="tmRoot">
          <p:childTnLst>
            <p:seq>
              <p:cTn id="233" dur="indefinite" nodeType="mainSeq">
                <p:childTnLst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8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2"/>
          <p:cNvSpPr/>
          <p:nvPr/>
        </p:nvSpPr>
        <p:spPr>
          <a:xfrm>
            <a:off x="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3"/>
          <p:cNvSpPr/>
          <p:nvPr/>
        </p:nvSpPr>
        <p:spPr>
          <a:xfrm>
            <a:off x="0" y="0"/>
            <a:ext cx="4269960" cy="6855120"/>
          </a:xfrm>
          <a:custGeom>
            <a:avLst/>
            <a:gdLst/>
            <a:ahLst/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4"/>
          <p:cNvSpPr/>
          <p:nvPr/>
        </p:nvSpPr>
        <p:spPr>
          <a:xfrm flipH="1">
            <a:off x="-360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203864">
              <a:alpha val="25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5"/>
          <p:cNvSpPr/>
          <p:nvPr/>
        </p:nvSpPr>
        <p:spPr>
          <a:xfrm>
            <a:off x="457200" y="723240"/>
            <a:ext cx="3231000" cy="38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1" lang="cs-CZ" sz="6400" spc="-1" strike="noStrike">
                <a:solidFill>
                  <a:srgbClr val="000000"/>
                </a:solidFill>
                <a:latin typeface="Calibri Light"/>
                <a:ea typeface="DejaVu Sans"/>
              </a:rPr>
              <a:t>POSAĎ SE ROVNĚ</a:t>
            </a:r>
            <a:endParaRPr b="0" lang="ru-RU" sz="6400" spc="-1" strike="noStrike">
              <a:latin typeface="Arial"/>
            </a:endParaRPr>
          </a:p>
        </p:txBody>
      </p:sp>
      <p:pic>
        <p:nvPicPr>
          <p:cNvPr id="117" name="Obrázek 13" descr=""/>
          <p:cNvPicPr/>
          <p:nvPr/>
        </p:nvPicPr>
        <p:blipFill>
          <a:blip r:embed="rId1"/>
          <a:srcRect l="32781" t="13432" r="44065" b="26463"/>
          <a:stretch/>
        </p:blipFill>
        <p:spPr>
          <a:xfrm>
            <a:off x="6095880" y="505080"/>
            <a:ext cx="4716000" cy="609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cover dir="d"/>
      </p:transition>
    </mc:Choice>
    <mc:Fallback>
      <p:transition spd="slow">
        <p:cover dir="d"/>
      </p:transition>
    </mc:Fallback>
  </mc:AlternateContent>
  <p:timing>
    <p:tnLst>
      <p:par>
        <p:cTn id="244" dur="indefinite" restart="never" nodeType="tmRoot">
          <p:childTnLst>
            <p:seq>
              <p:cTn id="245" dur="indefinite" nodeType="mainSeq">
                <p:childTnLst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50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7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2"/>
          <p:cNvSpPr/>
          <p:nvPr/>
        </p:nvSpPr>
        <p:spPr>
          <a:xfrm>
            <a:off x="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3"/>
          <p:cNvSpPr/>
          <p:nvPr/>
        </p:nvSpPr>
        <p:spPr>
          <a:xfrm>
            <a:off x="0" y="0"/>
            <a:ext cx="4269960" cy="6855120"/>
          </a:xfrm>
          <a:custGeom>
            <a:avLst/>
            <a:gdLst/>
            <a:ahLst/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4"/>
          <p:cNvSpPr/>
          <p:nvPr/>
        </p:nvSpPr>
        <p:spPr>
          <a:xfrm flipH="1">
            <a:off x="-360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203864">
              <a:alpha val="25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5"/>
          <p:cNvSpPr/>
          <p:nvPr/>
        </p:nvSpPr>
        <p:spPr>
          <a:xfrm>
            <a:off x="457200" y="723240"/>
            <a:ext cx="3231000" cy="38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  <a:spcAft>
                <a:spcPts val="1001"/>
              </a:spcAft>
            </a:pPr>
            <a:r>
              <a:rPr b="1" lang="cs-CZ" sz="4500" spc="-1" strike="noStrike">
                <a:solidFill>
                  <a:srgbClr val="000000"/>
                </a:solidFill>
                <a:latin typeface="Calibri Light"/>
                <a:ea typeface="DejaVu Sans"/>
              </a:rPr>
              <a:t>Nakloň si sešit.</a:t>
            </a:r>
            <a:br/>
            <a:r>
              <a:rPr b="0" lang="cs-CZ" sz="4500" spc="-1" strike="noStrike">
                <a:solidFill>
                  <a:srgbClr val="000000"/>
                </a:solidFill>
                <a:latin typeface="Calibri Light"/>
                <a:ea typeface="DejaVu Sans"/>
              </a:rPr>
              <a:t>Praváci vpravo, leváci vlevo.</a:t>
            </a:r>
            <a:endParaRPr b="0" lang="ru-RU" sz="4500" spc="-1" strike="noStrike">
              <a:latin typeface="Arial"/>
            </a:endParaRPr>
          </a:p>
        </p:txBody>
      </p:sp>
      <p:pic>
        <p:nvPicPr>
          <p:cNvPr id="123" name="Obrázek 7" descr=""/>
          <p:cNvPicPr/>
          <p:nvPr/>
        </p:nvPicPr>
        <p:blipFill>
          <a:blip r:embed="rId1"/>
          <a:stretch/>
        </p:blipFill>
        <p:spPr>
          <a:xfrm>
            <a:off x="5446440" y="643320"/>
            <a:ext cx="5568120" cy="556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dissolve/>
      </p:transition>
    </mc:Choice>
    <mc:Fallback>
      <p:transition spd="slow">
        <p:dissolve/>
      </p:transition>
    </mc:Fallback>
  </mc:AlternateContent>
  <p:timing>
    <p:tnLst>
      <p:par>
        <p:cTn id="259" dur="indefinite" restart="never" nodeType="tmRoot">
          <p:childTnLst>
            <p:seq>
              <p:cTn id="260" dur="indefinite" nodeType="mainSeq">
                <p:childTnLst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2"/>
          <p:cNvSpPr/>
          <p:nvPr/>
        </p:nvSpPr>
        <p:spPr>
          <a:xfrm>
            <a:off x="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3"/>
          <p:cNvSpPr/>
          <p:nvPr/>
        </p:nvSpPr>
        <p:spPr>
          <a:xfrm>
            <a:off x="0" y="0"/>
            <a:ext cx="4269960" cy="6855120"/>
          </a:xfrm>
          <a:custGeom>
            <a:avLst/>
            <a:gdLst/>
            <a:ahLst/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4"/>
          <p:cNvSpPr/>
          <p:nvPr/>
        </p:nvSpPr>
        <p:spPr>
          <a:xfrm flipH="1">
            <a:off x="-360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203864">
              <a:alpha val="25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5"/>
          <p:cNvSpPr/>
          <p:nvPr/>
        </p:nvSpPr>
        <p:spPr>
          <a:xfrm>
            <a:off x="457200" y="723240"/>
            <a:ext cx="3231000" cy="38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1" lang="cs-CZ" sz="6400" spc="-1" strike="noStrike">
                <a:solidFill>
                  <a:srgbClr val="000000"/>
                </a:solidFill>
                <a:latin typeface="Calibri Light"/>
                <a:ea typeface="DejaVu Sans"/>
              </a:rPr>
              <a:t>SPRÁVNĚ DRŽ TUŽKU</a:t>
            </a:r>
            <a:endParaRPr b="0" lang="ru-RU" sz="6400" spc="-1" strike="noStrike">
              <a:latin typeface="Arial"/>
            </a:endParaRPr>
          </a:p>
        </p:txBody>
      </p:sp>
      <p:pic>
        <p:nvPicPr>
          <p:cNvPr id="129" name="Zástupný obsah 11" descr=""/>
          <p:cNvPicPr/>
          <p:nvPr/>
        </p:nvPicPr>
        <p:blipFill>
          <a:blip r:embed="rId1"/>
          <a:stretch/>
        </p:blipFill>
        <p:spPr>
          <a:xfrm>
            <a:off x="5757120" y="1405800"/>
            <a:ext cx="4414320" cy="430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271" dur="indefinite" restart="never" nodeType="tmRoot">
          <p:childTnLst>
            <p:seq>
              <p:cTn id="272" dur="indefinite" nodeType="mainSeq">
                <p:childTnLst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7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1"/>
                                          </p:val>
                                        </p:tav>
                                        <p:tav tm="50000">
                                          <p:val>
                                            <p:strVal val="0.94999998807907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2"/>
          <p:cNvSpPr/>
          <p:nvPr/>
        </p:nvSpPr>
        <p:spPr>
          <a:xfrm>
            <a:off x="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3"/>
          <p:cNvSpPr/>
          <p:nvPr/>
        </p:nvSpPr>
        <p:spPr>
          <a:xfrm>
            <a:off x="0" y="0"/>
            <a:ext cx="4269960" cy="6855120"/>
          </a:xfrm>
          <a:custGeom>
            <a:avLst/>
            <a:gdLst/>
            <a:ahLst/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4"/>
          <p:cNvSpPr/>
          <p:nvPr/>
        </p:nvSpPr>
        <p:spPr>
          <a:xfrm flipH="1">
            <a:off x="-360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203864">
              <a:alpha val="25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5"/>
          <p:cNvSpPr/>
          <p:nvPr/>
        </p:nvSpPr>
        <p:spPr>
          <a:xfrm>
            <a:off x="457200" y="723240"/>
            <a:ext cx="3231000" cy="473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1" lang="cs-CZ" sz="6400" spc="-1" strike="noStrike">
                <a:solidFill>
                  <a:srgbClr val="000000"/>
                </a:solidFill>
                <a:latin typeface="Calibri Light"/>
                <a:ea typeface="DejaVu Sans"/>
              </a:rPr>
              <a:t>PÍŠEME OD ŘÁDKU </a:t>
            </a:r>
            <a:br/>
            <a:r>
              <a:rPr b="1" lang="cs-CZ" sz="6400" spc="-1" strike="noStrike">
                <a:solidFill>
                  <a:srgbClr val="000000"/>
                </a:solidFill>
                <a:latin typeface="Calibri Light"/>
                <a:ea typeface="DejaVu Sans"/>
              </a:rPr>
              <a:t>K </a:t>
            </a:r>
            <a:br/>
            <a:r>
              <a:rPr b="1" lang="cs-CZ" sz="6400" spc="-1" strike="noStrike">
                <a:solidFill>
                  <a:srgbClr val="000000"/>
                </a:solidFill>
                <a:latin typeface="Calibri Light"/>
                <a:ea typeface="DejaVu Sans"/>
              </a:rPr>
              <a:t>ŘÁDKU</a:t>
            </a:r>
            <a:endParaRPr b="0" lang="ru-RU" sz="6400" spc="-1" strike="noStrike">
              <a:latin typeface="Arial"/>
            </a:endParaRPr>
          </a:p>
        </p:txBody>
      </p:sp>
      <p:pic>
        <p:nvPicPr>
          <p:cNvPr id="135" name="Obrázek 9" descr=""/>
          <p:cNvPicPr/>
          <p:nvPr/>
        </p:nvPicPr>
        <p:blipFill>
          <a:blip r:embed="rId1"/>
          <a:stretch/>
        </p:blipFill>
        <p:spPr>
          <a:xfrm>
            <a:off x="5254560" y="1378440"/>
            <a:ext cx="5619960" cy="407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286" dur="indefinite" restart="never" nodeType="tmRoot">
          <p:childTnLst>
            <p:seq>
              <p:cTn id="287" dur="indefinite" nodeType="mainSeq">
                <p:childTnLst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2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2"/>
          <p:cNvSpPr/>
          <p:nvPr/>
        </p:nvSpPr>
        <p:spPr>
          <a:xfrm>
            <a:off x="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3"/>
          <p:cNvSpPr/>
          <p:nvPr/>
        </p:nvSpPr>
        <p:spPr>
          <a:xfrm>
            <a:off x="0" y="0"/>
            <a:ext cx="4269960" cy="6855120"/>
          </a:xfrm>
          <a:custGeom>
            <a:avLst/>
            <a:gdLst/>
            <a:ahLst/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4"/>
          <p:cNvSpPr/>
          <p:nvPr/>
        </p:nvSpPr>
        <p:spPr>
          <a:xfrm flipH="1">
            <a:off x="-360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203864">
              <a:alpha val="25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5"/>
          <p:cNvSpPr/>
          <p:nvPr/>
        </p:nvSpPr>
        <p:spPr>
          <a:xfrm>
            <a:off x="457200" y="723240"/>
            <a:ext cx="3292920" cy="481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1" lang="cs-CZ" sz="6400" spc="-1" strike="noStrike">
                <a:solidFill>
                  <a:srgbClr val="000000"/>
                </a:solidFill>
                <a:latin typeface="Calibri Light"/>
                <a:ea typeface="DejaVu Sans"/>
              </a:rPr>
              <a:t>RUKA PÍŠE, PUSA MLČÍ</a:t>
            </a:r>
            <a:endParaRPr b="0" lang="ru-RU" sz="6400" spc="-1" strike="noStrike">
              <a:latin typeface="Arial"/>
            </a:endParaRPr>
          </a:p>
        </p:txBody>
      </p:sp>
      <p:pic>
        <p:nvPicPr>
          <p:cNvPr id="141" name="Obrázek 9" descr=""/>
          <p:cNvPicPr/>
          <p:nvPr/>
        </p:nvPicPr>
        <p:blipFill>
          <a:blip r:embed="rId1"/>
          <a:stretch/>
        </p:blipFill>
        <p:spPr>
          <a:xfrm>
            <a:off x="5695920" y="1665000"/>
            <a:ext cx="4646160" cy="361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298" dur="indefinite" restart="never" nodeType="tmRoot">
          <p:childTnLst>
            <p:seq>
              <p:cTn id="299" dur="indefinite" nodeType="mainSeq">
                <p:childTnLst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04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0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3" name="Group 2"/>
          <p:cNvGrpSpPr/>
          <p:nvPr/>
        </p:nvGrpSpPr>
        <p:grpSpPr>
          <a:xfrm>
            <a:off x="0" y="0"/>
            <a:ext cx="12189240" cy="6855120"/>
            <a:chOff x="0" y="0"/>
            <a:chExt cx="12189240" cy="6855120"/>
          </a:xfrm>
        </p:grpSpPr>
        <p:sp>
          <p:nvSpPr>
            <p:cNvPr id="144" name="CustomShape 3"/>
            <p:cNvSpPr/>
            <p:nvPr/>
          </p:nvSpPr>
          <p:spPr>
            <a:xfrm>
              <a:off x="0" y="0"/>
              <a:ext cx="12189240" cy="68551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4"/>
            <p:cNvSpPr/>
            <p:nvPr/>
          </p:nvSpPr>
          <p:spPr>
            <a:xfrm>
              <a:off x="0" y="0"/>
              <a:ext cx="12189240" cy="6855120"/>
            </a:xfrm>
            <a:prstGeom prst="rect">
              <a:avLst/>
            </a:prstGeom>
            <a:solidFill>
              <a:srgbClr val="203864">
                <a:alpha val="2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6" name="CustomShape 5"/>
          <p:cNvSpPr/>
          <p:nvPr/>
        </p:nvSpPr>
        <p:spPr>
          <a:xfrm>
            <a:off x="761400" y="776520"/>
            <a:ext cx="5279760" cy="279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cs-CZ" sz="8800" spc="-1" strike="noStrike">
                <a:solidFill>
                  <a:srgbClr val="000000"/>
                </a:solidFill>
                <a:latin typeface="Calibri Light"/>
                <a:ea typeface="DejaVu Sans"/>
              </a:rPr>
              <a:t>Neumím - neexistuje!</a:t>
            </a:r>
            <a:endParaRPr b="0" lang="ru-RU" sz="8800" spc="-1" strike="noStrike">
              <a:latin typeface="Arial"/>
            </a:endParaRPr>
          </a:p>
        </p:txBody>
      </p:sp>
      <p:sp>
        <p:nvSpPr>
          <p:cNvPr id="147" name="CustomShape 6"/>
          <p:cNvSpPr/>
          <p:nvPr/>
        </p:nvSpPr>
        <p:spPr>
          <a:xfrm>
            <a:off x="759600" y="4135320"/>
            <a:ext cx="5281200" cy="203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cs-CZ" sz="5400" spc="-1" strike="noStrike">
                <a:solidFill>
                  <a:srgbClr val="000000">
                    <a:alpha val="60000"/>
                  </a:srgbClr>
                </a:solidFill>
                <a:latin typeface="Calibri"/>
                <a:ea typeface="DejaVu Sans"/>
              </a:rPr>
              <a:t>Procvičováním se naučíme vše.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48" name="CustomShape 7"/>
          <p:cNvSpPr/>
          <p:nvPr/>
        </p:nvSpPr>
        <p:spPr>
          <a:xfrm>
            <a:off x="6766200" y="0"/>
            <a:ext cx="5279760" cy="6855120"/>
          </a:xfrm>
          <a:custGeom>
            <a:avLst/>
            <a:gdLst/>
            <a:ah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9" name="Obrázek 4" descr="Obsah obrázku text&#10;&#10;Popis byl vytvořen automaticky"/>
          <p:cNvPicPr/>
          <p:nvPr/>
        </p:nvPicPr>
        <p:blipFill>
          <a:blip r:embed="rId1"/>
          <a:srcRect l="0" t="5881" r="0" b="0"/>
          <a:stretch/>
        </p:blipFill>
        <p:spPr>
          <a:xfrm>
            <a:off x="6909480" y="0"/>
            <a:ext cx="5279760" cy="685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310" dur="indefinite" restart="never" nodeType="tmRoot">
          <p:childTnLst>
            <p:seq>
              <p:cTn id="311" dur="indefinite" nodeType="mainSeq"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nodeType="withEffect" fill="hold" presetClass="entr" presetID="3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7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8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9" dur="116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0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25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2"/>
          <p:cNvSpPr/>
          <p:nvPr/>
        </p:nvSpPr>
        <p:spPr>
          <a:xfrm>
            <a:off x="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3"/>
          <p:cNvSpPr/>
          <p:nvPr/>
        </p:nvSpPr>
        <p:spPr>
          <a:xfrm>
            <a:off x="0" y="0"/>
            <a:ext cx="4269960" cy="6855120"/>
          </a:xfrm>
          <a:custGeom>
            <a:avLst/>
            <a:gdLst/>
            <a:ahLst/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4"/>
          <p:cNvSpPr/>
          <p:nvPr/>
        </p:nvSpPr>
        <p:spPr>
          <a:xfrm flipH="1">
            <a:off x="-360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203864">
              <a:alpha val="25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5"/>
          <p:cNvSpPr/>
          <p:nvPr/>
        </p:nvSpPr>
        <p:spPr>
          <a:xfrm>
            <a:off x="228600" y="1310040"/>
            <a:ext cx="3812760" cy="392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1" lang="cs-CZ" sz="4500" spc="-1" strike="noStrike">
                <a:solidFill>
                  <a:srgbClr val="000000"/>
                </a:solidFill>
                <a:latin typeface="Calibri Light"/>
                <a:ea typeface="DejaVu Sans"/>
              </a:rPr>
              <a:t>NEZAPOMEŇ,</a:t>
            </a:r>
            <a:br/>
            <a:r>
              <a:rPr b="1" lang="cs-CZ" sz="4500" spc="-1" strike="noStrike">
                <a:solidFill>
                  <a:srgbClr val="000000"/>
                </a:solidFill>
                <a:latin typeface="Calibri Light"/>
                <a:ea typeface="DejaVu Sans"/>
              </a:rPr>
              <a:t> ŽE</a:t>
            </a:r>
            <a:br/>
            <a:r>
              <a:rPr b="1" lang="cs-CZ" sz="4500" spc="-1" strike="noStrike">
                <a:solidFill>
                  <a:srgbClr val="000000"/>
                </a:solidFill>
                <a:latin typeface="Calibri Light"/>
                <a:ea typeface="DejaVu Sans"/>
              </a:rPr>
              <a:t> S ÚSMĚVEM </a:t>
            </a:r>
            <a:br/>
            <a:r>
              <a:rPr b="1" lang="cs-CZ" sz="4500" spc="-1" strike="noStrike">
                <a:solidFill>
                  <a:srgbClr val="000000"/>
                </a:solidFill>
                <a:latin typeface="Calibri Light"/>
                <a:ea typeface="DejaVu Sans"/>
              </a:rPr>
              <a:t>JDE VŠECHNO LÉPE. </a:t>
            </a:r>
            <a:endParaRPr b="0" lang="ru-RU" sz="4500" spc="-1" strike="noStrike">
              <a:latin typeface="Arial"/>
            </a:endParaRPr>
          </a:p>
        </p:txBody>
      </p:sp>
      <p:sp>
        <p:nvSpPr>
          <p:cNvPr id="155" name="CustomShape 6"/>
          <p:cNvSpPr/>
          <p:nvPr/>
        </p:nvSpPr>
        <p:spPr>
          <a:xfrm>
            <a:off x="5256720" y="1037160"/>
            <a:ext cx="5590440" cy="4664520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12600">
            <a:solidFill>
              <a:srgbClr val="bc8e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>
        <p14:glitter dir="l" pattern="hexagon"/>
      </p:transition>
    </mc:Choice>
    <mc:Fallback>
      <p:transition spd="slow">
        <p:fade/>
      </p:transition>
    </mc:Fallback>
  </mc:AlternateContent>
  <p:timing>
    <p:tnLst>
      <p:par>
        <p:cTn id="331" dur="indefinite" restart="never" nodeType="tmRoot">
          <p:childTnLst>
            <p:seq>
              <p:cTn id="332" dur="indefinite" nodeType="mainSeq">
                <p:childTnLst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3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4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2"/>
          <p:cNvSpPr/>
          <p:nvPr/>
        </p:nvSpPr>
        <p:spPr>
          <a:xfrm>
            <a:off x="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3"/>
          <p:cNvSpPr/>
          <p:nvPr/>
        </p:nvSpPr>
        <p:spPr>
          <a:xfrm>
            <a:off x="0" y="0"/>
            <a:ext cx="4269960" cy="6855120"/>
          </a:xfrm>
          <a:custGeom>
            <a:avLst/>
            <a:gdLst/>
            <a:ahLst/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4"/>
          <p:cNvSpPr/>
          <p:nvPr/>
        </p:nvSpPr>
        <p:spPr>
          <a:xfrm flipH="1">
            <a:off x="-360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203864">
              <a:alpha val="25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5"/>
          <p:cNvSpPr/>
          <p:nvPr/>
        </p:nvSpPr>
        <p:spPr>
          <a:xfrm>
            <a:off x="3780000" y="2700000"/>
            <a:ext cx="7919280" cy="12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1" lang="cs-CZ" sz="6400" spc="-1" strike="noStrike">
                <a:solidFill>
                  <a:srgbClr val="000000"/>
                </a:solidFill>
                <a:latin typeface="Calibri Light"/>
                <a:ea typeface="DejaVu Sans"/>
              </a:rPr>
              <a:t>Děkuji za pozornost</a:t>
            </a:r>
            <a:endParaRPr b="0" lang="ru-RU" sz="6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fade thruBlk="true"/>
        <p:sndAc>
          <p:stSnd>
            <p:snd r:embed="rId1" name="applause.wav"/>
          </p:stSnd>
        </p:sndAc>
      </p:transition>
    </mc:Choice>
    <mc:Fallback>
      <p:transition spd="slow">
        <p:fade thruBlk="true"/>
        <p:sndAc>
          <p:stSnd>
            <p:snd r:embed="rId1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2"/>
          <p:cNvSpPr/>
          <p:nvPr/>
        </p:nvSpPr>
        <p:spPr>
          <a:xfrm>
            <a:off x="1251720" y="662400"/>
            <a:ext cx="435456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</a:pPr>
            <a:r>
              <a:rPr b="0" lang="cs-CZ" sz="4100" spc="-1" strike="noStrike">
                <a:solidFill>
                  <a:srgbClr val="000000"/>
                </a:solidFill>
                <a:latin typeface="Calibri Light"/>
                <a:ea typeface="DejaVu Sans"/>
              </a:rPr>
              <a:t>1. Správné sezení a držení těla při psaní</a:t>
            </a:r>
            <a:endParaRPr b="0" lang="ru-RU" sz="4100" spc="-1" strike="noStrike">
              <a:latin typeface="Arial"/>
            </a:endParaRPr>
          </a:p>
        </p:txBody>
      </p:sp>
      <p:grpSp>
        <p:nvGrpSpPr>
          <p:cNvPr id="47" name="Group 3"/>
          <p:cNvGrpSpPr/>
          <p:nvPr/>
        </p:nvGrpSpPr>
        <p:grpSpPr>
          <a:xfrm>
            <a:off x="0" y="0"/>
            <a:ext cx="883080" cy="6855120"/>
            <a:chOff x="0" y="0"/>
            <a:chExt cx="883080" cy="6855120"/>
          </a:xfrm>
        </p:grpSpPr>
        <p:sp>
          <p:nvSpPr>
            <p:cNvPr id="48" name="CustomShape 4"/>
            <p:cNvSpPr/>
            <p:nvPr/>
          </p:nvSpPr>
          <p:spPr>
            <a:xfrm>
              <a:off x="0" y="0"/>
              <a:ext cx="883080" cy="6855120"/>
            </a:xfrm>
            <a:custGeom>
              <a:avLst/>
              <a:gdLst/>
              <a:ahLst/>
              <a:rect l="l" t="t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" name="CustomShape 5"/>
            <p:cNvSpPr/>
            <p:nvPr/>
          </p:nvSpPr>
          <p:spPr>
            <a:xfrm>
              <a:off x="0" y="0"/>
              <a:ext cx="883080" cy="6855120"/>
            </a:xfrm>
            <a:custGeom>
              <a:avLst/>
              <a:gdLst/>
              <a:ahLst/>
              <a:rect l="l" t="t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864">
                <a:alpha val="2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0" name="CustomShape 6"/>
          <p:cNvSpPr/>
          <p:nvPr/>
        </p:nvSpPr>
        <p:spPr>
          <a:xfrm>
            <a:off x="1251720" y="2286000"/>
            <a:ext cx="4360680" cy="38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85840" indent="-282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>
                    <a:alpha val="60000"/>
                  </a:srgbClr>
                </a:solidFill>
                <a:latin typeface="Calibri"/>
                <a:ea typeface="DejaVu Sans"/>
              </a:rPr>
              <a:t>Z bočního pohledu vidíme, že dítě sedí na celé židli – obě chodidla jsou celou plochou opřena o podlahu, paty jsou pod koleny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51" name="Obrázek 3" descr=""/>
          <p:cNvPicPr/>
          <p:nvPr/>
        </p:nvPicPr>
        <p:blipFill>
          <a:blip r:embed="rId1"/>
          <a:srcRect l="32781" t="13432" r="44065" b="26463"/>
          <a:stretch/>
        </p:blipFill>
        <p:spPr>
          <a:xfrm>
            <a:off x="6707880" y="643320"/>
            <a:ext cx="4104000" cy="556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comb dir="horz"/>
      </p:transition>
    </mc:Choice>
    <mc:Fallback>
      <p:transition spd="slow">
        <p:comb dir="horz"/>
      </p:transition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2"/>
          <p:cNvSpPr/>
          <p:nvPr/>
        </p:nvSpPr>
        <p:spPr>
          <a:xfrm>
            <a:off x="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3"/>
          <p:cNvSpPr/>
          <p:nvPr/>
        </p:nvSpPr>
        <p:spPr>
          <a:xfrm>
            <a:off x="0" y="0"/>
            <a:ext cx="4269960" cy="6855120"/>
          </a:xfrm>
          <a:custGeom>
            <a:avLst/>
            <a:gdLst/>
            <a:ahLst/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4"/>
          <p:cNvSpPr/>
          <p:nvPr/>
        </p:nvSpPr>
        <p:spPr>
          <a:xfrm flipH="1">
            <a:off x="-360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203864">
              <a:alpha val="25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5"/>
          <p:cNvSpPr/>
          <p:nvPr/>
        </p:nvSpPr>
        <p:spPr>
          <a:xfrm>
            <a:off x="457200" y="723240"/>
            <a:ext cx="3231000" cy="38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0" lang="cs-CZ" sz="4500" spc="-1" strike="noStrike">
                <a:solidFill>
                  <a:srgbClr val="000000"/>
                </a:solidFill>
                <a:latin typeface="Calibri Light"/>
                <a:ea typeface="DejaVu Sans"/>
              </a:rPr>
              <a:t>2.Správné „špetkovité“ držení tužky a pera </a:t>
            </a:r>
            <a:endParaRPr b="0" lang="ru-RU" sz="4500" spc="-1" strike="noStrike">
              <a:latin typeface="Arial"/>
            </a:endParaRPr>
          </a:p>
        </p:txBody>
      </p:sp>
      <p:pic>
        <p:nvPicPr>
          <p:cNvPr id="57" name="Zástupný obsah 4" descr=""/>
          <p:cNvPicPr/>
          <p:nvPr/>
        </p:nvPicPr>
        <p:blipFill>
          <a:blip r:embed="rId1"/>
          <a:srcRect l="2251" t="21742" r="2758" b="3914"/>
          <a:stretch/>
        </p:blipFill>
        <p:spPr>
          <a:xfrm>
            <a:off x="4916160" y="477720"/>
            <a:ext cx="6628320" cy="544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cover dir="d"/>
      </p:transition>
    </mc:Choice>
    <mc:Fallback>
      <p:transition spd="slow">
        <p:cover dir="d"/>
      </p:transition>
    </mc:Fallback>
  </mc:AlternateContent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2"/>
          <p:cNvSpPr/>
          <p:nvPr/>
        </p:nvSpPr>
        <p:spPr>
          <a:xfrm>
            <a:off x="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3"/>
          <p:cNvSpPr/>
          <p:nvPr/>
        </p:nvSpPr>
        <p:spPr>
          <a:xfrm>
            <a:off x="0" y="0"/>
            <a:ext cx="4269960" cy="6855120"/>
          </a:xfrm>
          <a:custGeom>
            <a:avLst/>
            <a:gdLst/>
            <a:ahLst/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4"/>
          <p:cNvSpPr/>
          <p:nvPr/>
        </p:nvSpPr>
        <p:spPr>
          <a:xfrm flipH="1">
            <a:off x="-360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203864">
              <a:alpha val="25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5"/>
          <p:cNvSpPr/>
          <p:nvPr/>
        </p:nvSpPr>
        <p:spPr>
          <a:xfrm>
            <a:off x="457200" y="723240"/>
            <a:ext cx="3231000" cy="38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0" lang="cs-CZ" sz="5900" spc="-1" strike="noStrike">
                <a:solidFill>
                  <a:srgbClr val="000000"/>
                </a:solidFill>
                <a:latin typeface="Calibri Light"/>
                <a:ea typeface="DejaVu Sans"/>
              </a:rPr>
              <a:t>3. Špatné držení tužky a pera</a:t>
            </a:r>
            <a:endParaRPr b="0" lang="ru-RU" sz="5900" spc="-1" strike="noStrike">
              <a:latin typeface="Arial"/>
            </a:endParaRPr>
          </a:p>
        </p:txBody>
      </p:sp>
      <p:pic>
        <p:nvPicPr>
          <p:cNvPr id="63" name="Zástupný obsah 4" descr=""/>
          <p:cNvPicPr/>
          <p:nvPr/>
        </p:nvPicPr>
        <p:blipFill>
          <a:blip r:embed="rId1"/>
          <a:srcRect l="0" t="9266" r="0" b="0"/>
          <a:stretch/>
        </p:blipFill>
        <p:spPr>
          <a:xfrm>
            <a:off x="4916160" y="423000"/>
            <a:ext cx="6628320" cy="602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cut thruBlk="true"/>
      </p:transition>
    </mc:Choice>
    <mc:Fallback>
      <p:transition spd="slow">
        <p:cut thruBlk="true"/>
      </p:transition>
    </mc:Fallback>
  </mc:AlternateContent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2"/>
          <p:cNvSpPr/>
          <p:nvPr/>
        </p:nvSpPr>
        <p:spPr>
          <a:xfrm>
            <a:off x="1251720" y="662400"/>
            <a:ext cx="435456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4. Hygienické zásady při čtení</a:t>
            </a:r>
            <a:endParaRPr b="0" lang="ru-RU" sz="4400" spc="-1" strike="noStrike">
              <a:latin typeface="Arial"/>
            </a:endParaRPr>
          </a:p>
        </p:txBody>
      </p:sp>
      <p:grpSp>
        <p:nvGrpSpPr>
          <p:cNvPr id="66" name="Group 3"/>
          <p:cNvGrpSpPr/>
          <p:nvPr/>
        </p:nvGrpSpPr>
        <p:grpSpPr>
          <a:xfrm>
            <a:off x="0" y="0"/>
            <a:ext cx="883080" cy="6855120"/>
            <a:chOff x="0" y="0"/>
            <a:chExt cx="883080" cy="6855120"/>
          </a:xfrm>
        </p:grpSpPr>
        <p:sp>
          <p:nvSpPr>
            <p:cNvPr id="67" name="CustomShape 4"/>
            <p:cNvSpPr/>
            <p:nvPr/>
          </p:nvSpPr>
          <p:spPr>
            <a:xfrm>
              <a:off x="0" y="0"/>
              <a:ext cx="883080" cy="6855120"/>
            </a:xfrm>
            <a:custGeom>
              <a:avLst/>
              <a:gdLst/>
              <a:ahLst/>
              <a:rect l="l" t="t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CustomShape 5"/>
            <p:cNvSpPr/>
            <p:nvPr/>
          </p:nvSpPr>
          <p:spPr>
            <a:xfrm>
              <a:off x="0" y="0"/>
              <a:ext cx="883080" cy="6855120"/>
            </a:xfrm>
            <a:custGeom>
              <a:avLst/>
              <a:gdLst/>
              <a:ahLst/>
              <a:rect l="l" t="t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864">
                <a:alpha val="2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9" name="CustomShape 6"/>
          <p:cNvSpPr/>
          <p:nvPr/>
        </p:nvSpPr>
        <p:spPr>
          <a:xfrm>
            <a:off x="1251720" y="2286000"/>
            <a:ext cx="4360680" cy="38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70" name="Obrázek 6" descr=""/>
          <p:cNvPicPr/>
          <p:nvPr/>
        </p:nvPicPr>
        <p:blipFill>
          <a:blip r:embed="rId1"/>
          <a:srcRect l="2343" t="14491" r="61759" b="8892"/>
          <a:stretch/>
        </p:blipFill>
        <p:spPr>
          <a:xfrm>
            <a:off x="5731920" y="643320"/>
            <a:ext cx="5512320" cy="556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fade thruBlk="true"/>
      </p:transition>
    </mc:Choice>
    <mc:Fallback>
      <p:transition spd="slow">
        <p:fade thruBlk="true"/>
      </p:transition>
    </mc:Fallback>
  </mc:AlternateContent>
  <p:timing>
    <p:tnLst>
      <p:par>
        <p:cTn id="54" dur="indefinite" restart="never" nodeType="tmRoot">
          <p:childTnLst>
            <p:seq>
              <p:cTn id="55" dur="indefinite" nodeType="mainSeq">
                <p:childTnLst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2207160" y="265320"/>
            <a:ext cx="5181120" cy="89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20000"/>
              </a:lnSpc>
            </a:pPr>
            <a:r>
              <a:rPr b="1" lang="cs-CZ" sz="3600" spc="-1" strike="noStrike">
                <a:solidFill>
                  <a:srgbClr val="000000"/>
                </a:solidFill>
                <a:latin typeface="Calibri Light"/>
                <a:ea typeface="DejaVu Sans"/>
              </a:rPr>
              <a:t>Pravidelné čtení  rodičů dítěti, dítě rodičům: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72" name="Obrázek 4" descr=""/>
          <p:cNvPicPr/>
          <p:nvPr/>
        </p:nvPicPr>
        <p:blipFill>
          <a:blip r:embed="rId1"/>
          <a:srcRect l="6079" t="21532" r="0" b="2803"/>
          <a:stretch/>
        </p:blipFill>
        <p:spPr>
          <a:xfrm>
            <a:off x="7874640" y="1159920"/>
            <a:ext cx="3504960" cy="5159880"/>
          </a:xfrm>
          <a:prstGeom prst="rect">
            <a:avLst/>
          </a:prstGeom>
          <a:ln w="0">
            <a:noFill/>
          </a:ln>
        </p:spPr>
      </p:pic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5050440" y="5580000"/>
            <a:ext cx="1608840" cy="960840"/>
          </a:xfrm>
          <a:prstGeom prst="rect">
            <a:avLst/>
          </a:prstGeom>
          <a:ln w="0"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3240000" y="5580000"/>
            <a:ext cx="1619280" cy="960840"/>
          </a:xfrm>
          <a:prstGeom prst="rect">
            <a:avLst/>
          </a:prstGeom>
          <a:ln w="0">
            <a:noFill/>
          </a:ln>
        </p:spPr>
      </p:pic>
      <p:pic>
        <p:nvPicPr>
          <p:cNvPr id="75" name="" descr=""/>
          <p:cNvPicPr/>
          <p:nvPr/>
        </p:nvPicPr>
        <p:blipFill>
          <a:blip r:embed="rId4"/>
          <a:stretch/>
        </p:blipFill>
        <p:spPr>
          <a:xfrm>
            <a:off x="1440000" y="5580000"/>
            <a:ext cx="1608840" cy="960840"/>
          </a:xfrm>
          <a:prstGeom prst="rect">
            <a:avLst/>
          </a:prstGeom>
          <a:ln w="0">
            <a:noFill/>
          </a:ln>
        </p:spPr>
      </p:pic>
      <p:pic>
        <p:nvPicPr>
          <p:cNvPr id="76" name="" descr=""/>
          <p:cNvPicPr/>
          <p:nvPr/>
        </p:nvPicPr>
        <p:blipFill>
          <a:blip r:embed="rId5"/>
          <a:stretch/>
        </p:blipFill>
        <p:spPr>
          <a:xfrm>
            <a:off x="5950440" y="4500000"/>
            <a:ext cx="1608840" cy="960840"/>
          </a:xfrm>
          <a:prstGeom prst="rect">
            <a:avLst/>
          </a:prstGeom>
          <a:ln w="0">
            <a:noFill/>
          </a:ln>
        </p:spPr>
      </p:pic>
      <p:pic>
        <p:nvPicPr>
          <p:cNvPr id="77" name="" descr=""/>
          <p:cNvPicPr/>
          <p:nvPr/>
        </p:nvPicPr>
        <p:blipFill>
          <a:blip r:embed="rId6"/>
          <a:stretch/>
        </p:blipFill>
        <p:spPr>
          <a:xfrm>
            <a:off x="4150440" y="4500000"/>
            <a:ext cx="1608840" cy="960840"/>
          </a:xfrm>
          <a:prstGeom prst="rect">
            <a:avLst/>
          </a:prstGeom>
          <a:ln w="0">
            <a:noFill/>
          </a:ln>
        </p:spPr>
      </p:pic>
      <p:pic>
        <p:nvPicPr>
          <p:cNvPr id="78" name="" descr=""/>
          <p:cNvPicPr/>
          <p:nvPr/>
        </p:nvPicPr>
        <p:blipFill>
          <a:blip r:embed="rId7"/>
          <a:stretch/>
        </p:blipFill>
        <p:spPr>
          <a:xfrm>
            <a:off x="2350440" y="4500000"/>
            <a:ext cx="1608840" cy="960840"/>
          </a:xfrm>
          <a:prstGeom prst="rect">
            <a:avLst/>
          </a:prstGeom>
          <a:ln w="0">
            <a:noFill/>
          </a:ln>
        </p:spPr>
      </p:pic>
      <p:pic>
        <p:nvPicPr>
          <p:cNvPr id="79" name="" descr=""/>
          <p:cNvPicPr/>
          <p:nvPr/>
        </p:nvPicPr>
        <p:blipFill>
          <a:blip r:embed="rId8"/>
          <a:stretch/>
        </p:blipFill>
        <p:spPr>
          <a:xfrm>
            <a:off x="550440" y="4500000"/>
            <a:ext cx="1608840" cy="960840"/>
          </a:xfrm>
          <a:prstGeom prst="rect">
            <a:avLst/>
          </a:prstGeom>
          <a:ln w="0">
            <a:noFill/>
          </a:ln>
        </p:spPr>
      </p:pic>
      <p:pic>
        <p:nvPicPr>
          <p:cNvPr id="80" name="" descr=""/>
          <p:cNvPicPr/>
          <p:nvPr/>
        </p:nvPicPr>
        <p:blipFill>
          <a:blip r:embed="rId9"/>
          <a:stretch/>
        </p:blipFill>
        <p:spPr>
          <a:xfrm>
            <a:off x="5940000" y="3358440"/>
            <a:ext cx="1608840" cy="960840"/>
          </a:xfrm>
          <a:prstGeom prst="rect">
            <a:avLst/>
          </a:prstGeom>
          <a:ln w="0">
            <a:noFill/>
          </a:ln>
        </p:spPr>
      </p:pic>
      <p:pic>
        <p:nvPicPr>
          <p:cNvPr id="81" name="" descr=""/>
          <p:cNvPicPr/>
          <p:nvPr/>
        </p:nvPicPr>
        <p:blipFill>
          <a:blip r:embed="rId10"/>
          <a:stretch/>
        </p:blipFill>
        <p:spPr>
          <a:xfrm>
            <a:off x="4150440" y="3358440"/>
            <a:ext cx="1608840" cy="960840"/>
          </a:xfrm>
          <a:prstGeom prst="rect">
            <a:avLst/>
          </a:prstGeom>
          <a:ln w="0">
            <a:noFill/>
          </a:ln>
        </p:spPr>
      </p:pic>
      <p:pic>
        <p:nvPicPr>
          <p:cNvPr id="82" name="" descr=""/>
          <p:cNvPicPr/>
          <p:nvPr/>
        </p:nvPicPr>
        <p:blipFill>
          <a:blip r:embed="rId11"/>
          <a:stretch/>
        </p:blipFill>
        <p:spPr>
          <a:xfrm>
            <a:off x="2340000" y="3358440"/>
            <a:ext cx="1608840" cy="960840"/>
          </a:xfrm>
          <a:prstGeom prst="rect">
            <a:avLst/>
          </a:prstGeom>
          <a:ln w="0">
            <a:noFill/>
          </a:ln>
        </p:spPr>
      </p:pic>
      <p:pic>
        <p:nvPicPr>
          <p:cNvPr id="83" name="" descr=""/>
          <p:cNvPicPr/>
          <p:nvPr/>
        </p:nvPicPr>
        <p:blipFill>
          <a:blip r:embed="rId12"/>
          <a:stretch/>
        </p:blipFill>
        <p:spPr>
          <a:xfrm>
            <a:off x="540000" y="3358440"/>
            <a:ext cx="1608840" cy="960840"/>
          </a:xfrm>
          <a:prstGeom prst="rect">
            <a:avLst/>
          </a:prstGeom>
          <a:ln w="0">
            <a:noFill/>
          </a:ln>
        </p:spPr>
      </p:pic>
      <p:pic>
        <p:nvPicPr>
          <p:cNvPr id="84" name="" descr=""/>
          <p:cNvPicPr/>
          <p:nvPr/>
        </p:nvPicPr>
        <p:blipFill>
          <a:blip r:embed="rId13"/>
          <a:stretch/>
        </p:blipFill>
        <p:spPr>
          <a:xfrm>
            <a:off x="550440" y="2278440"/>
            <a:ext cx="1608840" cy="960840"/>
          </a:xfrm>
          <a:prstGeom prst="rect">
            <a:avLst/>
          </a:prstGeom>
          <a:ln w="0">
            <a:noFill/>
          </a:ln>
        </p:spPr>
      </p:pic>
      <p:pic>
        <p:nvPicPr>
          <p:cNvPr id="85" name="" descr=""/>
          <p:cNvPicPr/>
          <p:nvPr/>
        </p:nvPicPr>
        <p:blipFill>
          <a:blip r:embed="rId14"/>
          <a:stretch/>
        </p:blipFill>
        <p:spPr>
          <a:xfrm>
            <a:off x="2340000" y="2278440"/>
            <a:ext cx="1608840" cy="960840"/>
          </a:xfrm>
          <a:prstGeom prst="rect">
            <a:avLst/>
          </a:prstGeom>
          <a:ln w="0">
            <a:noFill/>
          </a:ln>
        </p:spPr>
      </p:pic>
      <p:pic>
        <p:nvPicPr>
          <p:cNvPr id="86" name="" descr=""/>
          <p:cNvPicPr/>
          <p:nvPr/>
        </p:nvPicPr>
        <p:blipFill>
          <a:blip r:embed="rId15"/>
          <a:stretch/>
        </p:blipFill>
        <p:spPr>
          <a:xfrm>
            <a:off x="4150440" y="2278440"/>
            <a:ext cx="1608840" cy="960840"/>
          </a:xfrm>
          <a:prstGeom prst="rect">
            <a:avLst/>
          </a:prstGeom>
          <a:ln w="0">
            <a:noFill/>
          </a:ln>
        </p:spPr>
      </p:pic>
      <p:pic>
        <p:nvPicPr>
          <p:cNvPr id="87" name="" descr=""/>
          <p:cNvPicPr/>
          <p:nvPr/>
        </p:nvPicPr>
        <p:blipFill>
          <a:blip r:embed="rId16"/>
          <a:stretch/>
        </p:blipFill>
        <p:spPr>
          <a:xfrm>
            <a:off x="5950440" y="2278440"/>
            <a:ext cx="1608840" cy="960840"/>
          </a:xfrm>
          <a:prstGeom prst="rect">
            <a:avLst/>
          </a:prstGeom>
          <a:ln w="0">
            <a:noFill/>
          </a:ln>
        </p:spPr>
      </p:pic>
      <p:pic>
        <p:nvPicPr>
          <p:cNvPr id="88" name="" descr=""/>
          <p:cNvPicPr/>
          <p:nvPr/>
        </p:nvPicPr>
        <p:blipFill>
          <a:blip r:embed="rId17"/>
          <a:stretch/>
        </p:blipFill>
        <p:spPr>
          <a:xfrm>
            <a:off x="5940000" y="1136880"/>
            <a:ext cx="1608840" cy="960840"/>
          </a:xfrm>
          <a:prstGeom prst="rect">
            <a:avLst/>
          </a:prstGeom>
          <a:ln w="0">
            <a:noFill/>
          </a:ln>
        </p:spPr>
      </p:pic>
      <p:pic>
        <p:nvPicPr>
          <p:cNvPr id="89" name="" descr=""/>
          <p:cNvPicPr/>
          <p:nvPr/>
        </p:nvPicPr>
        <p:blipFill>
          <a:blip r:embed="rId18"/>
          <a:stretch/>
        </p:blipFill>
        <p:spPr>
          <a:xfrm>
            <a:off x="4140000" y="1157760"/>
            <a:ext cx="1608840" cy="960840"/>
          </a:xfrm>
          <a:prstGeom prst="rect">
            <a:avLst/>
          </a:prstGeom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19"/>
          <a:stretch/>
        </p:blipFill>
        <p:spPr>
          <a:xfrm>
            <a:off x="2340000" y="1157760"/>
            <a:ext cx="1608840" cy="960840"/>
          </a:xfrm>
          <a:prstGeom prst="rect">
            <a:avLst/>
          </a:prstGeom>
          <a:ln w="0">
            <a:noFill/>
          </a:ln>
        </p:spPr>
      </p:pic>
      <p:pic>
        <p:nvPicPr>
          <p:cNvPr id="91" name="" descr=""/>
          <p:cNvPicPr/>
          <p:nvPr/>
        </p:nvPicPr>
        <p:blipFill>
          <a:blip r:embed="rId20"/>
          <a:stretch/>
        </p:blipFill>
        <p:spPr>
          <a:xfrm>
            <a:off x="540000" y="1136880"/>
            <a:ext cx="1608840" cy="96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push dir="d"/>
      </p:transition>
    </mc:Choice>
    <mc:Fallback>
      <p:transition spd="slow">
        <p:push dir="d"/>
      </p:transition>
    </mc:Fallback>
  </mc:AlternateContent>
  <p:timing>
    <p:tnLst>
      <p:par>
        <p:cTn id="66" dur="indefinite" restart="never" nodeType="tmRoot">
          <p:childTnLst>
            <p:seq>
              <p:cTn id="67" dur="indefinite" nodeType="mainSeq"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2"/>
          <p:cNvSpPr/>
          <p:nvPr/>
        </p:nvSpPr>
        <p:spPr>
          <a:xfrm>
            <a:off x="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3"/>
          <p:cNvSpPr/>
          <p:nvPr/>
        </p:nvSpPr>
        <p:spPr>
          <a:xfrm>
            <a:off x="0" y="0"/>
            <a:ext cx="4269960" cy="6855120"/>
          </a:xfrm>
          <a:custGeom>
            <a:avLst/>
            <a:gdLst/>
            <a:ahLst/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4"/>
          <p:cNvSpPr/>
          <p:nvPr/>
        </p:nvSpPr>
        <p:spPr>
          <a:xfrm flipH="1">
            <a:off x="-360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203864">
              <a:alpha val="25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5"/>
          <p:cNvSpPr/>
          <p:nvPr/>
        </p:nvSpPr>
        <p:spPr>
          <a:xfrm>
            <a:off x="457200" y="723240"/>
            <a:ext cx="3231000" cy="38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0" lang="cs-CZ" sz="5900" spc="-1" strike="noStrike">
                <a:solidFill>
                  <a:srgbClr val="000000"/>
                </a:solidFill>
                <a:latin typeface="Calibri Light"/>
                <a:ea typeface="DejaVu Sans"/>
              </a:rPr>
              <a:t>5. Motivační báseň  pro psaní</a:t>
            </a:r>
            <a:endParaRPr b="0" lang="ru-RU" sz="5900" spc="-1" strike="noStrike">
              <a:latin typeface="Arial"/>
            </a:endParaRPr>
          </a:p>
        </p:txBody>
      </p:sp>
      <p:pic>
        <p:nvPicPr>
          <p:cNvPr id="97" name="Zástupný obsah 4" descr="Obsah obrázku text&#10;&#10;Popis byl vytvořen automaticky"/>
          <p:cNvPicPr/>
          <p:nvPr/>
        </p:nvPicPr>
        <p:blipFill>
          <a:blip r:embed="rId1"/>
          <a:srcRect l="0" t="11490" r="0" b="0"/>
          <a:stretch/>
        </p:blipFill>
        <p:spPr>
          <a:xfrm>
            <a:off x="4916160" y="354960"/>
            <a:ext cx="6940800" cy="632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fade thruBlk="true"/>
      </p:transition>
    </mc:Choice>
    <mc:Fallback>
      <p:transition spd="slow">
        <p:fade thruBlk="true"/>
      </p:transition>
    </mc:Fallback>
  </mc:AlternateContent>
  <p:timing>
    <p:tnLst>
      <p:par>
        <p:cTn id="192" dur="indefinite" restart="never" nodeType="tmRoot">
          <p:childTnLst>
            <p:seq>
              <p:cTn id="193" dur="indefinite" nodeType="mainSeq">
                <p:childTnLst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98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Pravidla psaní - shrnutí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99" name="Zástupný obsah 6" descr="Obsah obrázku text, klipart&#10;&#10;Popis byl vytvořen automaticky"/>
          <p:cNvPicPr/>
          <p:nvPr/>
        </p:nvPicPr>
        <p:blipFill>
          <a:blip r:embed="rId1"/>
          <a:stretch/>
        </p:blipFill>
        <p:spPr>
          <a:xfrm>
            <a:off x="3521160" y="2055960"/>
            <a:ext cx="4746600" cy="322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206" dur="indefinite" restart="never" nodeType="tmRoot">
          <p:childTnLst>
            <p:seq>
              <p:cTn id="207" dur="indefinite" nodeType="mainSeq">
                <p:childTnLst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1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21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2"/>
          <p:cNvSpPr/>
          <p:nvPr/>
        </p:nvSpPr>
        <p:spPr>
          <a:xfrm>
            <a:off x="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3"/>
          <p:cNvSpPr/>
          <p:nvPr/>
        </p:nvSpPr>
        <p:spPr>
          <a:xfrm>
            <a:off x="0" y="0"/>
            <a:ext cx="4269960" cy="6855120"/>
          </a:xfrm>
          <a:custGeom>
            <a:avLst/>
            <a:gdLst/>
            <a:ahLst/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4"/>
          <p:cNvSpPr/>
          <p:nvPr/>
        </p:nvSpPr>
        <p:spPr>
          <a:xfrm flipH="1">
            <a:off x="-3600" y="0"/>
            <a:ext cx="4414320" cy="6855120"/>
          </a:xfrm>
          <a:custGeom>
            <a:avLst/>
            <a:gdLst/>
            <a:ahLst/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203864">
              <a:alpha val="25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5"/>
          <p:cNvSpPr/>
          <p:nvPr/>
        </p:nvSpPr>
        <p:spPr>
          <a:xfrm>
            <a:off x="457200" y="723240"/>
            <a:ext cx="3231000" cy="38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1" lang="cs-CZ" sz="6400" spc="-1" strike="noStrike">
                <a:solidFill>
                  <a:srgbClr val="000000"/>
                </a:solidFill>
                <a:latin typeface="Calibri Light"/>
                <a:ea typeface="DejaVu Sans"/>
              </a:rPr>
              <a:t>PROCVIČ RUCE</a:t>
            </a:r>
            <a:endParaRPr b="0" lang="ru-RU" sz="6400" spc="-1" strike="noStrike">
              <a:latin typeface="Arial"/>
            </a:endParaRPr>
          </a:p>
        </p:txBody>
      </p:sp>
      <p:pic>
        <p:nvPicPr>
          <p:cNvPr id="105" name="Zástupný obsah 3" descr=""/>
          <p:cNvPicPr/>
          <p:nvPr/>
        </p:nvPicPr>
        <p:blipFill>
          <a:blip r:embed="rId1"/>
          <a:stretch/>
        </p:blipFill>
        <p:spPr>
          <a:xfrm>
            <a:off x="5873040" y="643320"/>
            <a:ext cx="4714560" cy="556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cover dir="d"/>
      </p:transition>
    </mc:Choice>
    <mc:Fallback>
      <p:transition spd="slow">
        <p:cover dir="d"/>
      </p:transition>
    </mc:Fallback>
  </mc:AlternateContent>
  <p:timing>
    <p:tnLst>
      <p:par>
        <p:cTn id="220" dur="indefinite" restart="never" nodeType="tmRoot">
          <p:childTnLst>
            <p:seq>
              <p:cTn id="221" dur="indefinite" nodeType="mainSeq">
                <p:childTnLst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26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23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114</TotalTime>
  <Application>LibreOffice/7.0.5.2$Windows_X86_64 LibreOffice_project/64390860c6cd0aca4beafafcfd84613dd9dfb63a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2021-06-04T13:33:22Z</dcterms:created>
  <dc:creator>Jitka</dc:creator>
  <dc:description/>
  <dc:language>cs-CZ</dc:language>
  <cp:lastModifiedBy/>
  <dcterms:modified xsi:type="dcterms:W3CDTF">2021-06-04T22:02:04Z</dcterms:modified>
  <cp:revision>13</cp:revision>
  <dc:subject/>
  <dc:title>HYGIENICKÉ ZÁSADY PŘI ČTENÍ A PSANÍ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r8>17</vt:r8>
  </property>
</Properties>
</file>